
<file path=[Content_Types].xml><?xml version="1.0" encoding="utf-8"?>
<Types xmlns="http://schemas.openxmlformats.org/package/2006/content-types">
  <Default Extension="png" ContentType="image/png"/>
  <Default Extension="jfif" ContentType="image/jpeg"/>
  <Default Extension="gif_w=720&amp;ssl=1" ContentType="image/gi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1.xml" ContentType="application/vnd.openxmlformats-officedocument.presentationml.slide+xml"/>
  <Override PartName="/ppt/slides/slide34.xml" ContentType="application/vnd.openxmlformats-officedocument.presentationml.slide+xml"/>
  <Override PartName="/ppt/slides/slide30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7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9"/>
  </p:notesMasterIdLst>
  <p:sldIdLst>
    <p:sldId id="256" r:id="rId2"/>
    <p:sldId id="367" r:id="rId3"/>
    <p:sldId id="368" r:id="rId4"/>
    <p:sldId id="370" r:id="rId5"/>
    <p:sldId id="369" r:id="rId6"/>
    <p:sldId id="372" r:id="rId7"/>
    <p:sldId id="373" r:id="rId8"/>
    <p:sldId id="375" r:id="rId9"/>
    <p:sldId id="374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5" r:id="rId24"/>
    <p:sldId id="390" r:id="rId25"/>
    <p:sldId id="391" r:id="rId26"/>
    <p:sldId id="392" r:id="rId27"/>
    <p:sldId id="393" r:id="rId28"/>
    <p:sldId id="394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10" r:id="rId43"/>
    <p:sldId id="411" r:id="rId44"/>
    <p:sldId id="412" r:id="rId45"/>
    <p:sldId id="413" r:id="rId46"/>
    <p:sldId id="414" r:id="rId47"/>
    <p:sldId id="278" r:id="rId48"/>
  </p:sldIdLst>
  <p:sldSz cx="9144000" cy="5143500" type="screen16x9"/>
  <p:notesSz cx="6858000" cy="9144000"/>
  <p:embeddedFontLst>
    <p:embeddedFont>
      <p:font typeface="Roboto Condensed" panose="020B0604020202020204" charset="0"/>
      <p:regular r:id="rId50"/>
      <p:bold r:id="rId51"/>
      <p:italic r:id="rId52"/>
      <p:boldItalic r:id="rId53"/>
    </p:embeddedFont>
    <p:embeddedFont>
      <p:font typeface="Roboto Condensed Light" panose="020B0604020202020204" charset="0"/>
      <p:regular r:id="rId54"/>
      <p:bold r:id="rId55"/>
      <p:italic r:id="rId56"/>
      <p:boldItalic r:id="rId57"/>
    </p:embeddedFont>
    <p:embeddedFont>
      <p:font typeface="Arv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68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75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405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13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318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893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48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163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03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583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38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4300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329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361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891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590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42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487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333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296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922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196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322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000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670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928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160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379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900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659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0358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093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7475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151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876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1417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445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736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7054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025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23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15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095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60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08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20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015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gif_w=720&amp;ssl=1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HTML5 &amp; Css3</a:t>
            </a:r>
            <a:r>
              <a:rPr lang="en" dirty="0"/>
              <a:t/>
            </a:r>
            <a:br>
              <a:rPr lang="en" dirty="0"/>
            </a:br>
            <a:r>
              <a:rPr lang="en" dirty="0"/>
              <a:t>Day1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ED617-294A-4B89-BE44-94AE5F887F5A}"/>
              </a:ext>
            </a:extLst>
          </p:cNvPr>
          <p:cNvSpPr txBox="1"/>
          <p:nvPr/>
        </p:nvSpPr>
        <p:spPr>
          <a:xfrm>
            <a:off x="288758" y="4223084"/>
            <a:ext cx="2911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ENG. Nawal Zaki Abdelhadi</a:t>
            </a:r>
          </a:p>
          <a:p>
            <a:pPr algn="ctr"/>
            <a:r>
              <a:rPr lang="en-US" sz="1400" b="1" dirty="0" err="1"/>
              <a:t>iTi</a:t>
            </a:r>
            <a:r>
              <a:rPr lang="en-US" sz="1400" b="1" dirty="0"/>
              <a:t> Staff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HTML5….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F69D791-1FE7-4C2A-9EA9-D0B812E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60475" y="2396687"/>
            <a:ext cx="1251833" cy="60563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nDown">
              <a:avLst>
                <a:gd name="adj" fmla="val 14286"/>
              </a:avLst>
            </a:prstTxWarp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HTML</a:t>
            </a:r>
            <a:endParaRPr lang="en-US" sz="5400" b="1" cap="none" spc="0" dirty="0">
              <a:ln w="10160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3497" y="2198350"/>
            <a:ext cx="1974852" cy="91163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nDown">
              <a:avLst>
                <a:gd name="adj" fmla="val 14286"/>
              </a:avLst>
            </a:prstTxWarp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HTML5</a:t>
            </a:r>
            <a:endParaRPr lang="en-US" sz="5400" b="1" cap="none" spc="0" dirty="0">
              <a:ln w="10160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59027" y="2342868"/>
            <a:ext cx="1071092" cy="62260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nDown">
              <a:avLst>
                <a:gd name="adj" fmla="val 14286"/>
              </a:avLst>
            </a:prstTxWarp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CSS</a:t>
            </a:r>
            <a:endParaRPr lang="en-US" sz="5400" b="1" cap="none" spc="0" dirty="0">
              <a:ln w="10160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7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45087" y="2327572"/>
            <a:ext cx="991397" cy="76570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nDown">
              <a:avLst>
                <a:gd name="adj" fmla="val 14286"/>
              </a:avLst>
            </a:prstTxWarp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JavaScript</a:t>
            </a:r>
            <a:endParaRPr lang="en-US" sz="5400" b="1" cap="none" spc="0" dirty="0">
              <a:ln w="10160">
                <a:solidFill>
                  <a:schemeClr val="bg1">
                    <a:lumMod val="50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0921" y="2487640"/>
            <a:ext cx="496265" cy="42372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nDown">
              <a:avLst>
                <a:gd name="adj" fmla="val 14286"/>
              </a:avLst>
            </a:prstTxWarp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=</a:t>
            </a:r>
            <a:endParaRPr lang="en-US" sz="5400" b="1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53411" y="2459044"/>
            <a:ext cx="496265" cy="42372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nDown">
              <a:avLst>
                <a:gd name="adj" fmla="val 14286"/>
              </a:avLst>
            </a:prstTxWarp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+</a:t>
            </a:r>
            <a:endParaRPr lang="en-US" sz="5400" b="1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77291" y="2454433"/>
            <a:ext cx="496265" cy="42372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nDown">
              <a:avLst>
                <a:gd name="adj" fmla="val 14286"/>
              </a:avLst>
            </a:prstTxWarp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chemeClr val="accent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+</a:t>
            </a:r>
            <a:endParaRPr lang="en-US" sz="5400" b="1" cap="none" spc="0" dirty="0">
              <a:ln w="10160">
                <a:solidFill>
                  <a:srgbClr val="002060"/>
                </a:solidFill>
                <a:prstDash val="solid"/>
              </a:ln>
              <a:solidFill>
                <a:schemeClr val="accent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HTML5….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F69D791-1FE7-4C2A-9EA9-D0B812E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8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440377" y="1505655"/>
            <a:ext cx="5366084" cy="2835117"/>
          </a:xfrm>
          <a:prstGeom prst="verticalScroll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&lt;!DOCTYPE html&gt; </a:t>
            </a:r>
            <a:endParaRPr lang="en-US" sz="16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&lt;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html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 &lt;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head&gt;  </a:t>
            </a:r>
            <a:endParaRPr lang="en-US" sz="16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    &lt;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title&gt;Title of the document&lt;/title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&lt;/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head&gt;  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 &lt;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body&gt;  </a:t>
            </a:r>
            <a:endParaRPr lang="en-US" sz="16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        //The 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content of the document</a:t>
            </a:r>
            <a:r>
              <a:rPr lang="en-US" sz="16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......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&lt;/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body&gt; </a:t>
            </a:r>
            <a:endParaRPr lang="en-US" sz="16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&lt;/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html&gt; </a:t>
            </a:r>
          </a:p>
        </p:txBody>
      </p:sp>
      <p:sp>
        <p:nvSpPr>
          <p:cNvPr id="20" name="Thought Bubble: Cloud 9">
            <a:extLst>
              <a:ext uri="{FF2B5EF4-FFF2-40B4-BE49-F238E27FC236}">
                <a16:creationId xmlns:a16="http://schemas.microsoft.com/office/drawing/2014/main" id="{1EC46422-051B-475F-9086-9EE996938FF9}"/>
              </a:ext>
            </a:extLst>
          </p:cNvPr>
          <p:cNvSpPr/>
          <p:nvPr/>
        </p:nvSpPr>
        <p:spPr>
          <a:xfrm>
            <a:off x="6009613" y="1639826"/>
            <a:ext cx="3020678" cy="1584637"/>
          </a:xfrm>
          <a:prstGeom prst="cloudCallout">
            <a:avLst>
              <a:gd name="adj1" fmla="val -49909"/>
              <a:gd name="adj2" fmla="val 86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Let’s Try it …</a:t>
            </a:r>
          </a:p>
        </p:txBody>
      </p:sp>
    </p:spTree>
    <p:extLst>
      <p:ext uri="{BB962C8B-B14F-4D97-AF65-F5344CB8AC3E}">
        <p14:creationId xmlns:p14="http://schemas.microsoft.com/office/powerpoint/2010/main" val="30423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HTML5 Meta Tag 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1454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Charest….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F69D791-1FE7-4C2A-9EA9-D0B812E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8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340042" y="2779295"/>
            <a:ext cx="8214368" cy="1630831"/>
          </a:xfrm>
          <a:prstGeom prst="verticalScroll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//For HTML 4  </a:t>
            </a:r>
            <a:endParaRPr lang="en-US" sz="1600" b="1" dirty="0" smtClean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&lt;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meta http-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equiv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="Content-Type" content="text/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html;charset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=ISO-8859-1"&gt; </a:t>
            </a:r>
            <a:endParaRPr lang="en-US" sz="16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//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For HTML 5  </a:t>
            </a:r>
            <a:endParaRPr lang="en-US" sz="1600" b="1" dirty="0" smtClean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&lt;meta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charset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="UTF-8"&gt; </a:t>
            </a:r>
          </a:p>
        </p:txBody>
      </p:sp>
      <p:sp>
        <p:nvSpPr>
          <p:cNvPr id="12" name="Google Shape;237;p16"/>
          <p:cNvSpPr txBox="1">
            <a:spLocks noGrp="1"/>
          </p:cNvSpPr>
          <p:nvPr>
            <p:ph type="body" idx="1"/>
          </p:nvPr>
        </p:nvSpPr>
        <p:spPr>
          <a:xfrm>
            <a:off x="-263299" y="1114991"/>
            <a:ext cx="8152034" cy="1900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To display an HTML page correctly, a web browser must know the character set used in the page</a:t>
            </a:r>
            <a:endParaRPr lang="en-US" b="1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4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Charest….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F69D791-1FE7-4C2A-9EA9-D0B812E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8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498708" y="2359366"/>
            <a:ext cx="7784455" cy="1288208"/>
          </a:xfrm>
          <a:prstGeom prst="verticalScroll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//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</a:rPr>
              <a:t>For HTML 5  </a:t>
            </a:r>
            <a:endParaRPr lang="en-US" sz="1600" b="1" dirty="0" smtClean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&lt;meta name="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viewport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" content="width=device-width, initial-scale=1.0"&gt;</a:t>
            </a:r>
          </a:p>
        </p:txBody>
      </p:sp>
      <p:sp>
        <p:nvSpPr>
          <p:cNvPr id="12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82216" y="1114991"/>
            <a:ext cx="7126554" cy="1244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To display an HTML page </a:t>
            </a:r>
            <a:r>
              <a:rPr lang="en-US" b="1" dirty="0" smtClean="0">
                <a:latin typeface="Arial" panose="020B0604020202020204" pitchFamily="34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6670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HTML5 Forms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6476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F920CF-9614-4DFD-8D84-0BDB5131C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1070"/>
          <a:stretch/>
        </p:blipFill>
        <p:spPr>
          <a:xfrm>
            <a:off x="4302666" y="1591559"/>
            <a:ext cx="4540251" cy="1686899"/>
          </a:xfrm>
          <a:prstGeom prst="rect">
            <a:avLst/>
          </a:prstGeom>
        </p:spPr>
      </p:pic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Required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211805" y="2902821"/>
            <a:ext cx="5363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Required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: We also have required attribute to mark this field as mandatory.</a:t>
            </a: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4182263" cy="1298238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required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/&gt;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661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Multiple and Pattern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4271211" y="1646479"/>
            <a:ext cx="5363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Multiple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: allows the user to enter multiple email addresses.</a:t>
            </a: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4182263" cy="1298238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multiple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/&gt;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14DAF93B-0FA3-4165-9590-E4328120A106}"/>
              </a:ext>
            </a:extLst>
          </p:cNvPr>
          <p:cNvSpPr/>
          <p:nvPr/>
        </p:nvSpPr>
        <p:spPr>
          <a:xfrm>
            <a:off x="22042" y="3033534"/>
            <a:ext cx="5003736" cy="1298238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pattern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=“[0-9][A-Z]{3}”/&gt;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92A4A-0B2A-4BFF-9773-67828B54CA5D}"/>
              </a:ext>
            </a:extLst>
          </p:cNvPr>
          <p:cNvSpPr txBox="1"/>
          <p:nvPr/>
        </p:nvSpPr>
        <p:spPr>
          <a:xfrm>
            <a:off x="4847357" y="3315652"/>
            <a:ext cx="5363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Pattern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: custom validate,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A part number is a digit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followed by three uppercase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letters.</a:t>
            </a:r>
          </a:p>
        </p:txBody>
      </p:sp>
    </p:spTree>
    <p:extLst>
      <p:ext uri="{BB962C8B-B14F-4D97-AF65-F5344CB8AC3E}">
        <p14:creationId xmlns:p14="http://schemas.microsoft.com/office/powerpoint/2010/main" val="3489794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Placeholder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7C191-7F20-488B-88F7-326986F07A8D}"/>
              </a:ext>
            </a:extLst>
          </p:cNvPr>
          <p:cNvSpPr txBox="1"/>
          <p:nvPr/>
        </p:nvSpPr>
        <p:spPr>
          <a:xfrm>
            <a:off x="189503" y="2650490"/>
            <a:ext cx="8486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Placeholder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: add a hint inside the text-field, but where the hint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automatically disappears when clicking inside it.</a:t>
            </a: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5983727" cy="1087127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&lt;form&gt;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  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="text"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placeholder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=“Enter Your Name”  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&lt;/form&gt;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3B755-27AE-4607-855B-A406159811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77" t="30696" r="14781" b="38553"/>
          <a:stretch/>
        </p:blipFill>
        <p:spPr>
          <a:xfrm>
            <a:off x="189502" y="3440758"/>
            <a:ext cx="6668497" cy="15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8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Dates and Times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4039623" cy="3297972"/>
          </a:xfrm>
          <a:prstGeom prst="verticalScroll">
            <a:avLst>
              <a:gd name="adj" fmla="val 10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="datetime“&gt;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="datetime-local"&gt;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=“date“&gt;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=“month“&gt;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=“week“&gt;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6A3E8-C137-4717-AE2F-0C4083441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66" r="30504" b="9313"/>
          <a:stretch/>
        </p:blipFill>
        <p:spPr>
          <a:xfrm>
            <a:off x="4203196" y="1349679"/>
            <a:ext cx="4827579" cy="329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5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26013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Dates and Times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="time“&gt;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CD555-BA21-4EF9-845F-538348DE5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17" y="1675947"/>
            <a:ext cx="5037112" cy="26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5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Search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=“search“&gt;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EF001-0F19-419F-A36C-78C13A809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678" y="1700958"/>
            <a:ext cx="4800600" cy="25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4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=“color”&gt;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CD555-BA21-4EF9-845F-538348DE5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17" y="1675947"/>
            <a:ext cx="5037112" cy="26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Combo Boxes (</a:t>
            </a:r>
            <a:r>
              <a:rPr lang="en-US" dirty="0" err="1"/>
              <a:t>datalist</a:t>
            </a:r>
            <a:r>
              <a:rPr lang="en-US" dirty="0"/>
              <a:t>)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554982"/>
            <a:ext cx="3828369" cy="1293321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  &lt;input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list="title-list"&gt;  </a:t>
            </a:r>
            <a:endParaRPr lang="en-US" sz="16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  &lt;</a:t>
            </a:r>
            <a:r>
              <a:rPr lang="en-US" sz="1600" b="1" dirty="0" err="1">
                <a:solidFill>
                  <a:srgbClr val="FF9800"/>
                </a:solidFill>
                <a:latin typeface="Arial" panose="020B0604020202020204" pitchFamily="34" charset="0"/>
              </a:rPr>
              <a:t>datalist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id="title-list"&gt;   </a:t>
            </a:r>
            <a:endParaRPr lang="en-US" sz="16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       &lt;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option value="..."&gt;  </a:t>
            </a:r>
            <a:endParaRPr lang="en-US" sz="1600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  &lt;/</a:t>
            </a:r>
            <a:r>
              <a:rPr lang="en-US" sz="1600" b="1" dirty="0" err="1">
                <a:solidFill>
                  <a:srgbClr val="FF9800"/>
                </a:solidFill>
                <a:latin typeface="Arial" panose="020B0604020202020204" pitchFamily="34" charset="0"/>
              </a:rPr>
              <a:t>datalist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41" y="1554982"/>
            <a:ext cx="4455152" cy="18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Telephone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tel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”&gt;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13687-7792-4AA8-8A2D-827AF8FFF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425" y="1490662"/>
            <a:ext cx="4704795" cy="28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78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=“number”&gt;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B211C-6BFD-4B88-95D1-3E3E362D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137" y="1510409"/>
            <a:ext cx="4751326" cy="25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17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Range 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=“range”&gt;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2E63D-4F16-409E-AD42-AC91D361A7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09" t="36439" r="32063" b="35610"/>
          <a:stretch/>
        </p:blipFill>
        <p:spPr>
          <a:xfrm>
            <a:off x="4572000" y="1562033"/>
            <a:ext cx="4409562" cy="22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3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Email 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88948" y="1366421"/>
            <a:ext cx="3828369" cy="1313111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=“email”&gt;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&lt;input 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type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url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”&gt;</a:t>
            </a:r>
          </a:p>
          <a:p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BC2E6-856F-4A41-ACAA-17D0B1240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83" y="1569417"/>
            <a:ext cx="4718824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6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Form Attributes 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EE1E37-FCB5-401B-953B-7A2345D9A122}"/>
              </a:ext>
            </a:extLst>
          </p:cNvPr>
          <p:cNvSpPr txBox="1"/>
          <p:nvPr/>
        </p:nvSpPr>
        <p:spPr>
          <a:xfrm>
            <a:off x="167200" y="1450181"/>
            <a:ext cx="848614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New attributes for &lt;form&gt;:</a:t>
            </a:r>
            <a:endParaRPr lang="en-US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1) autocomplete  2)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novalidate</a:t>
            </a:r>
            <a:endParaRPr lang="en-US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  <a:p>
            <a:endParaRPr lang="en-US" sz="2100" b="1" dirty="0">
              <a:solidFill>
                <a:schemeClr val="dk1"/>
              </a:solidFill>
              <a:latin typeface="Arial" panose="020B0604020202020204" pitchFamily="34" charset="0"/>
              <a:ea typeface="Roboto Condensed Light"/>
            </a:endParaRPr>
          </a:p>
          <a:p>
            <a:r>
              <a:rPr lang="en-US" sz="2100" b="1" dirty="0">
                <a:solidFill>
                  <a:srgbClr val="FF9800"/>
                </a:solidFill>
                <a:latin typeface="Arial" panose="020B0604020202020204" pitchFamily="34" charset="0"/>
                <a:ea typeface="Roboto Condensed Light"/>
              </a:rPr>
              <a:t>New attributes for &lt;input&gt;: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1) Autocomplete    2) autofocus               3) form        4)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formaction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5)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formenctype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     6)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formmethod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           7)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formnovalidate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8) 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formtarget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          9) height and width  10) list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11) min and max   12) multiple                13)pattern (</a:t>
            </a:r>
            <a:r>
              <a:rPr lang="en-US" sz="2100" b="1" dirty="0" err="1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regexp</a:t>
            </a:r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) </a:t>
            </a:r>
          </a:p>
          <a:p>
            <a:r>
              <a:rPr lang="en-US" sz="2100" b="1" dirty="0">
                <a:solidFill>
                  <a:schemeClr val="dk1"/>
                </a:solidFill>
                <a:latin typeface="Arial" panose="020B0604020202020204" pitchFamily="34" charset="0"/>
                <a:ea typeface="Roboto Condensed Light"/>
              </a:rPr>
              <a:t>14) placeholder     15) required               16) step </a:t>
            </a:r>
          </a:p>
        </p:txBody>
      </p:sp>
    </p:spTree>
    <p:extLst>
      <p:ext uri="{BB962C8B-B14F-4D97-AF65-F5344CB8AC3E}">
        <p14:creationId xmlns:p14="http://schemas.microsoft.com/office/powerpoint/2010/main" val="1132334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HTML 5 Semantic </a:t>
            </a:r>
            <a:r>
              <a:rPr lang="en-US" dirty="0" smtClean="0"/>
              <a:t>Elements 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9037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71817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i="0" dirty="0" smtClean="0">
                <a:effectLst/>
                <a:latin typeface="Arial" panose="020B0604020202020204" pitchFamily="34" charset="0"/>
              </a:rPr>
              <a:t>XHTML </a:t>
            </a:r>
            <a:r>
              <a:rPr lang="en-US" b="1" i="0" dirty="0">
                <a:effectLst/>
                <a:latin typeface="Arial" panose="020B0604020202020204" pitchFamily="34" charset="0"/>
              </a:rPr>
              <a:t>is a </a:t>
            </a:r>
            <a:r>
              <a:rPr lang="en-US" b="1" i="0" u="sng" dirty="0">
                <a:solidFill>
                  <a:srgbClr val="FF9800"/>
                </a:solidFill>
                <a:latin typeface="Arial" panose="020B0604020202020204" pitchFamily="34" charset="0"/>
              </a:rPr>
              <a:t>documents must be marked up correctly &amp;well-formed</a:t>
            </a:r>
            <a:endParaRPr dirty="0">
              <a:solidFill>
                <a:srgbClr val="FF9800"/>
              </a:solidFill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1736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Semantic </a:t>
            </a:r>
            <a:r>
              <a:rPr lang="en-US" dirty="0" smtClean="0"/>
              <a:t>Means….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71120" y="1803981"/>
            <a:ext cx="8152034" cy="1900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When people say they want to make something more semantic, they simply want to make that thing more </a:t>
            </a:r>
            <a:r>
              <a:rPr lang="en-US" b="1" dirty="0" smtClean="0">
                <a:latin typeface="Arial" panose="020B0604020202020204" pitchFamily="34" charset="0"/>
              </a:rPr>
              <a:t>meaningful.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Semantic </a:t>
            </a:r>
            <a:r>
              <a:rPr lang="en-US" b="1" dirty="0">
                <a:latin typeface="Arial" panose="020B0604020202020204" pitchFamily="34" charset="0"/>
              </a:rPr>
              <a:t>html is using html to reinforce structural meaning. It’s about using tags, class names, and ids that reinforce the meaning of the content within the tags. 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F69D791-1FE7-4C2A-9EA9-D0B812E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13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Why Semantic HTML is </a:t>
            </a:r>
            <a:r>
              <a:rPr lang="en-US" dirty="0" smtClean="0"/>
              <a:t>Important….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71120" y="1803981"/>
            <a:ext cx="8152034" cy="1900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FF9800"/>
                </a:solidFill>
                <a:latin typeface="Arial" panose="020B0604020202020204" pitchFamily="34" charset="0"/>
              </a:rPr>
              <a:t>Clean</a:t>
            </a:r>
            <a:r>
              <a:rPr lang="en-US" b="1" dirty="0" smtClean="0">
                <a:latin typeface="Arial" panose="020B0604020202020204" pitchFamily="34" charset="0"/>
              </a:rPr>
              <a:t>: It’s </a:t>
            </a:r>
            <a:r>
              <a:rPr lang="en-US" b="1" dirty="0">
                <a:latin typeface="Arial" panose="020B0604020202020204" pitchFamily="34" charset="0"/>
              </a:rPr>
              <a:t>easier to read and edit, which saves time and money during </a:t>
            </a:r>
            <a:r>
              <a:rPr lang="en-US" b="1" dirty="0" smtClean="0">
                <a:latin typeface="Arial" panose="020B0604020202020204" pitchFamily="34" charset="0"/>
              </a:rPr>
              <a:t>maintenance.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FF9800"/>
                </a:solidFill>
                <a:latin typeface="Arial" panose="020B0604020202020204" pitchFamily="34" charset="0"/>
              </a:rPr>
              <a:t>More accessible</a:t>
            </a:r>
            <a:r>
              <a:rPr lang="en-US" b="1" dirty="0" smtClean="0">
                <a:latin typeface="Arial" panose="020B0604020202020204" pitchFamily="34" charset="0"/>
              </a:rPr>
              <a:t>: It </a:t>
            </a:r>
            <a:r>
              <a:rPr lang="en-US" b="1" dirty="0">
                <a:latin typeface="Arial" panose="020B0604020202020204" pitchFamily="34" charset="0"/>
              </a:rPr>
              <a:t>can be better understood by a greater variety of </a:t>
            </a:r>
            <a:r>
              <a:rPr lang="en-US" b="1" dirty="0" smtClean="0">
                <a:latin typeface="Arial" panose="020B0604020202020204" pitchFamily="34" charset="0"/>
              </a:rPr>
              <a:t>devices.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FF9800"/>
                </a:solidFill>
                <a:latin typeface="Arial" panose="020B0604020202020204" pitchFamily="34" charset="0"/>
              </a:rPr>
              <a:t>Search </a:t>
            </a:r>
            <a:r>
              <a:rPr lang="en-US" b="1" dirty="0">
                <a:solidFill>
                  <a:srgbClr val="FF9800"/>
                </a:solidFill>
                <a:latin typeface="Arial" panose="020B0604020202020204" pitchFamily="34" charset="0"/>
              </a:rPr>
              <a:t>engine </a:t>
            </a:r>
            <a:r>
              <a:rPr lang="en-US" b="1" dirty="0" smtClean="0">
                <a:solidFill>
                  <a:srgbClr val="FF9800"/>
                </a:solidFill>
                <a:latin typeface="Arial" panose="020B0604020202020204" pitchFamily="34" charset="0"/>
              </a:rPr>
              <a:t>friendly</a:t>
            </a:r>
            <a:r>
              <a:rPr lang="en-US" b="1" dirty="0" smtClean="0">
                <a:latin typeface="Arial" panose="020B0604020202020204" pitchFamily="34" charset="0"/>
              </a:rPr>
              <a:t>: This </a:t>
            </a:r>
            <a:r>
              <a:rPr lang="en-US" b="1" dirty="0">
                <a:latin typeface="Arial" panose="020B0604020202020204" pitchFamily="34" charset="0"/>
              </a:rPr>
              <a:t>is still debatable as search engines rank content and not code. 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F69D791-1FE7-4C2A-9EA9-D0B812E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48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Meter  </a:t>
            </a:r>
            <a:r>
              <a:rPr lang="en-US" dirty="0"/>
              <a:t>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295889" y="3663601"/>
            <a:ext cx="7560256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</a:t>
            </a:r>
            <a:r>
              <a:rPr lang="sv-SE" sz="1600" b="1" dirty="0">
                <a:solidFill>
                  <a:srgbClr val="FF9800"/>
                </a:solidFill>
                <a:latin typeface="Arial" panose="020B0604020202020204" pitchFamily="34" charset="0"/>
              </a:rPr>
              <a:t>meter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</a:rPr>
              <a:t> value="0.6“   min=“”   max=“”   high ="0.6“ &gt;   Medium &lt;/</a:t>
            </a:r>
            <a:r>
              <a:rPr lang="sv-SE" sz="1600" b="1" dirty="0">
                <a:solidFill>
                  <a:srgbClr val="FF9800"/>
                </a:solidFill>
                <a:latin typeface="Arial" panose="020B0604020202020204" pitchFamily="34" charset="0"/>
              </a:rPr>
              <a:t>meter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 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Google Shape;237;p16"/>
          <p:cNvSpPr txBox="1">
            <a:spLocks noGrp="1"/>
          </p:cNvSpPr>
          <p:nvPr>
            <p:ph type="body" idx="1"/>
          </p:nvPr>
        </p:nvSpPr>
        <p:spPr>
          <a:xfrm>
            <a:off x="0" y="1458355"/>
            <a:ext cx="8152034" cy="1900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Representing scalar measurements or fractional </a:t>
            </a:r>
            <a:r>
              <a:rPr lang="en-US" b="1" dirty="0" smtClean="0">
                <a:latin typeface="Arial" panose="020B0604020202020204" pitchFamily="34" charset="0"/>
              </a:rPr>
              <a:t>values.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</a:rPr>
              <a:t>Meter is also known as a </a:t>
            </a:r>
            <a:r>
              <a:rPr lang="en-US" b="1" dirty="0" smtClean="0">
                <a:latin typeface="Arial" panose="020B0604020202020204" pitchFamily="34" charset="0"/>
              </a:rPr>
              <a:t>gauge.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It </a:t>
            </a:r>
            <a:r>
              <a:rPr lang="en-US" b="1" dirty="0">
                <a:latin typeface="Arial" panose="020B0604020202020204" pitchFamily="34" charset="0"/>
              </a:rPr>
              <a:t>should not be used to indicate </a:t>
            </a:r>
            <a:r>
              <a:rPr lang="en-US" b="1" dirty="0" smtClean="0">
                <a:latin typeface="Arial" panose="020B0604020202020204" pitchFamily="34" charset="0"/>
              </a:rPr>
              <a:t>progress.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Attributes</a:t>
            </a:r>
            <a:r>
              <a:rPr lang="en-US" b="1" dirty="0">
                <a:latin typeface="Arial" panose="020B0604020202020204" pitchFamily="34" charset="0"/>
              </a:rPr>
              <a:t>: 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US" b="1" dirty="0" smtClean="0">
                <a:latin typeface="Arial" panose="020B0604020202020204" pitchFamily="34" charset="0"/>
              </a:rPr>
              <a:t>     1) value   2) min 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</a:rPr>
              <a:t>    3) max 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</a:rPr>
              <a:t>   4) high 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</a:rPr>
              <a:t>    5) low      6) optimum  </a:t>
            </a:r>
            <a:endParaRPr lang="en-US" b="1" dirty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18" y="2337846"/>
            <a:ext cx="40386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99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Progress </a:t>
            </a:r>
            <a:r>
              <a:rPr lang="en-US" dirty="0"/>
              <a:t>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5" name="Google Shape;237;p16"/>
          <p:cNvSpPr txBox="1">
            <a:spLocks noGrp="1"/>
          </p:cNvSpPr>
          <p:nvPr>
            <p:ph type="body" idx="1"/>
          </p:nvPr>
        </p:nvSpPr>
        <p:spPr>
          <a:xfrm>
            <a:off x="-115614" y="1881352"/>
            <a:ext cx="9144000" cy="2223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Show completion progress of a </a:t>
            </a:r>
            <a:r>
              <a:rPr lang="en-US" b="1" dirty="0" smtClean="0">
                <a:latin typeface="Arial" panose="020B0604020202020204" pitchFamily="34" charset="0"/>
              </a:rPr>
              <a:t>task.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Progress </a:t>
            </a:r>
            <a:r>
              <a:rPr lang="en-US" b="1" dirty="0">
                <a:latin typeface="Arial" panose="020B0604020202020204" pitchFamily="34" charset="0"/>
              </a:rPr>
              <a:t>bars are widely used in other </a:t>
            </a:r>
            <a:r>
              <a:rPr lang="en-US" b="1" dirty="0" smtClean="0">
                <a:latin typeface="Arial" panose="020B0604020202020204" pitchFamily="34" charset="0"/>
              </a:rPr>
              <a:t>applications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Works </a:t>
            </a:r>
            <a:r>
              <a:rPr lang="en-US" b="1" dirty="0">
                <a:latin typeface="Arial" panose="020B0604020202020204" pitchFamily="34" charset="0"/>
              </a:rPr>
              <a:t>with scripted </a:t>
            </a:r>
            <a:r>
              <a:rPr lang="en-US" b="1" dirty="0" smtClean="0">
                <a:latin typeface="Arial" panose="020B0604020202020204" pitchFamily="34" charset="0"/>
              </a:rPr>
              <a:t>applications.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Attributes :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US" b="1" dirty="0" smtClean="0">
                <a:latin typeface="Arial" panose="020B0604020202020204" pitchFamily="34" charset="0"/>
              </a:rPr>
              <a:t>       1) </a:t>
            </a:r>
            <a:r>
              <a:rPr lang="en-US" b="1" dirty="0">
                <a:latin typeface="Arial" panose="020B0604020202020204" pitchFamily="34" charset="0"/>
              </a:rPr>
              <a:t>value : Specifies how much of the task has </a:t>
            </a:r>
            <a:r>
              <a:rPr lang="en-US" b="1" dirty="0" smtClean="0">
                <a:latin typeface="Arial" panose="020B0604020202020204" pitchFamily="34" charset="0"/>
              </a:rPr>
              <a:t>been completed </a:t>
            </a:r>
            <a:endParaRPr lang="en-US" b="1" dirty="0">
              <a:latin typeface="Arial" panose="020B0604020202020204" pitchFamily="34" charset="0"/>
            </a:endParaRPr>
          </a:p>
          <a:p>
            <a:pPr marL="558800" lvl="1" indent="0">
              <a:spcBef>
                <a:spcPts val="0"/>
              </a:spcBef>
              <a:buNone/>
            </a:pPr>
            <a:r>
              <a:rPr lang="en-US" b="1" dirty="0" smtClean="0">
                <a:latin typeface="Arial" panose="020B0604020202020204" pitchFamily="34" charset="0"/>
              </a:rPr>
              <a:t>       2) max </a:t>
            </a:r>
            <a:r>
              <a:rPr lang="en-US" b="1" dirty="0">
                <a:latin typeface="Arial" panose="020B0604020202020204" pitchFamily="34" charset="0"/>
              </a:rPr>
              <a:t>: Specifies how much work the task requires in </a:t>
            </a:r>
            <a:r>
              <a:rPr lang="en-US" b="1" dirty="0" smtClean="0">
                <a:latin typeface="Arial" panose="020B0604020202020204" pitchFamily="34" charset="0"/>
              </a:rPr>
              <a:t>total. </a:t>
            </a:r>
            <a:endParaRPr lang="en-US" b="1" dirty="0">
              <a:latin typeface="Arial" panose="020B0604020202020204" pitchFamily="34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Useful </a:t>
            </a:r>
            <a:r>
              <a:rPr lang="en-US" b="1" dirty="0">
                <a:latin typeface="Arial" panose="020B0604020202020204" pitchFamily="34" charset="0"/>
              </a:rPr>
              <a:t>for: 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</a:rPr>
              <a:t>Indicate </a:t>
            </a:r>
            <a:r>
              <a:rPr lang="en-US" b="1" dirty="0">
                <a:latin typeface="Arial" panose="020B0604020202020204" pitchFamily="34" charset="0"/>
              </a:rPr>
              <a:t>loading progress of an AJAX </a:t>
            </a:r>
            <a:r>
              <a:rPr lang="en-US" b="1" dirty="0" smtClean="0">
                <a:latin typeface="Arial" panose="020B0604020202020204" pitchFamily="34" charset="0"/>
              </a:rPr>
              <a:t>application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</a:rPr>
              <a:t>Show </a:t>
            </a:r>
            <a:r>
              <a:rPr lang="en-US" b="1" dirty="0">
                <a:latin typeface="Arial" panose="020B0604020202020204" pitchFamily="34" charset="0"/>
              </a:rPr>
              <a:t>user progress through a series of forms 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</a:rPr>
              <a:t>Making </a:t>
            </a:r>
            <a:r>
              <a:rPr lang="en-US" b="1" dirty="0">
                <a:latin typeface="Arial" panose="020B0604020202020204" pitchFamily="34" charset="0"/>
              </a:rPr>
              <a:t>impatient users wait </a:t>
            </a:r>
          </a:p>
        </p:txBody>
      </p:sp>
    </p:spTree>
    <p:extLst>
      <p:ext uri="{BB962C8B-B14F-4D97-AF65-F5344CB8AC3E}">
        <p14:creationId xmlns:p14="http://schemas.microsoft.com/office/powerpoint/2010/main" val="2815355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Progress </a:t>
            </a:r>
            <a:r>
              <a:rPr lang="en-US" dirty="0"/>
              <a:t>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6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144300" y="1555999"/>
            <a:ext cx="7560256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progress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id=“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pBar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" max="100" value=“10"&gt; 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&lt;/</a:t>
            </a:r>
            <a:r>
              <a:rPr lang="en-US" sz="1600" b="1" dirty="0" smtClean="0">
                <a:solidFill>
                  <a:srgbClr val="FF9800"/>
                </a:solidFill>
                <a:latin typeface="Arial" panose="020B0604020202020204" pitchFamily="34" charset="0"/>
              </a:rPr>
              <a:t>progress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&gt; 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21" y="2888407"/>
            <a:ext cx="35814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9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Mark </a:t>
            </a:r>
            <a:r>
              <a:rPr lang="en-US" dirty="0"/>
              <a:t>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6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605808" y="3729755"/>
            <a:ext cx="3511273" cy="1064545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&lt;</a:t>
            </a:r>
            <a:r>
              <a:rPr lang="en-US" sz="1600" b="1" dirty="0" smtClean="0">
                <a:solidFill>
                  <a:srgbClr val="FF9800"/>
                </a:solidFill>
                <a:latin typeface="Arial" panose="020B0604020202020204" pitchFamily="34" charset="0"/>
              </a:rPr>
              <a:t>mark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&gt; welcome &lt;/</a:t>
            </a:r>
            <a:r>
              <a:rPr lang="en-US" sz="1600" b="1" dirty="0" smtClean="0">
                <a:solidFill>
                  <a:srgbClr val="FF9800"/>
                </a:solidFill>
                <a:latin typeface="Arial" panose="020B0604020202020204" pitchFamily="34" charset="0"/>
              </a:rPr>
              <a:t>mark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&gt; 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Google Shape;237;p16"/>
          <p:cNvSpPr txBox="1">
            <a:spLocks noGrp="1"/>
          </p:cNvSpPr>
          <p:nvPr>
            <p:ph type="body" idx="1"/>
          </p:nvPr>
        </p:nvSpPr>
        <p:spPr>
          <a:xfrm>
            <a:off x="-38600" y="1379846"/>
            <a:ext cx="9144000" cy="2223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Marked or Highlighted text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Indicates </a:t>
            </a:r>
            <a:r>
              <a:rPr lang="en-US" b="1" dirty="0">
                <a:latin typeface="Arial" panose="020B0604020202020204" pitchFamily="34" charset="0"/>
              </a:rPr>
              <a:t>point of interest or relevance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Useful for:</a:t>
            </a:r>
          </a:p>
          <a:p>
            <a:pPr lvl="2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 smtClean="0">
                <a:latin typeface="Arial" panose="020B0604020202020204" pitchFamily="34" charset="0"/>
              </a:rPr>
              <a:t>Highlighting </a:t>
            </a:r>
            <a:r>
              <a:rPr lang="en-US" b="1" dirty="0">
                <a:latin typeface="Arial" panose="020B0604020202020204" pitchFamily="34" charset="0"/>
              </a:rPr>
              <a:t>relevant code in a code sample</a:t>
            </a:r>
          </a:p>
          <a:p>
            <a:pPr lvl="2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 smtClean="0">
                <a:latin typeface="Arial" panose="020B0604020202020204" pitchFamily="34" charset="0"/>
              </a:rPr>
              <a:t>Highlighting </a:t>
            </a:r>
            <a:r>
              <a:rPr lang="en-US" b="1" dirty="0">
                <a:latin typeface="Arial" panose="020B0604020202020204" pitchFamily="34" charset="0"/>
              </a:rPr>
              <a:t>search keywords in a document (e.g. in Google </a:t>
            </a:r>
            <a:r>
              <a:rPr lang="en-US" b="1" dirty="0" smtClean="0">
                <a:latin typeface="Arial" panose="020B0604020202020204" pitchFamily="34" charset="0"/>
              </a:rPr>
              <a:t>Cache</a:t>
            </a:r>
            <a:r>
              <a:rPr lang="en-US" b="1" dirty="0">
                <a:latin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21" y="3014879"/>
            <a:ext cx="4988319" cy="14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83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Time </a:t>
            </a:r>
            <a:r>
              <a:rPr lang="en-US" dirty="0"/>
              <a:t>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6" name="Scroll: Vertical 13">
            <a:extLst>
              <a:ext uri="{FF2B5EF4-FFF2-40B4-BE49-F238E27FC236}">
                <a16:creationId xmlns:a16="http://schemas.microsoft.com/office/drawing/2014/main" id="{75D59AE2-2F3A-4899-AB49-0AE9684DE169}"/>
              </a:ext>
            </a:extLst>
          </p:cNvPr>
          <p:cNvSpPr/>
          <p:nvPr/>
        </p:nvSpPr>
        <p:spPr>
          <a:xfrm>
            <a:off x="231999" y="3307441"/>
            <a:ext cx="6820442" cy="1758896"/>
          </a:xfrm>
          <a:prstGeom prst="verticalScroll">
            <a:avLst>
              <a:gd name="adj" fmla="val 1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time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&gt;2011-07-14&lt;/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time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time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datetime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="2011-07-14"&gt;July 14th, 2011&lt;/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time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&lt;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time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datetime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="2011-07-14T14:00"&gt;2pm on July 14th&lt;/</a:t>
            </a:r>
            <a:r>
              <a:rPr lang="en-US" sz="1600" b="1" dirty="0">
                <a:solidFill>
                  <a:srgbClr val="FF9800"/>
                </a:solidFill>
                <a:latin typeface="Arial" panose="020B0604020202020204" pitchFamily="34" charset="0"/>
              </a:rPr>
              <a:t>time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Google Shape;237;p16"/>
          <p:cNvSpPr txBox="1">
            <a:spLocks noGrp="1"/>
          </p:cNvSpPr>
          <p:nvPr>
            <p:ph type="body" idx="1"/>
          </p:nvPr>
        </p:nvSpPr>
        <p:spPr>
          <a:xfrm>
            <a:off x="-308427" y="1307403"/>
            <a:ext cx="9413827" cy="2223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Time as you would expect is used to markup </a:t>
            </a:r>
            <a:r>
              <a:rPr lang="en-US" b="1" dirty="0" smtClean="0">
                <a:latin typeface="Arial" panose="020B0604020202020204" pitchFamily="34" charset="0"/>
              </a:rPr>
              <a:t>temporal information</a:t>
            </a:r>
            <a:r>
              <a:rPr lang="en-US" b="1" dirty="0">
                <a:latin typeface="Arial" panose="020B0604020202020204" pitchFamily="34" charset="0"/>
              </a:rPr>
              <a:t>. 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</a:rPr>
              <a:t>     It </a:t>
            </a:r>
            <a:r>
              <a:rPr lang="en-US" b="1" dirty="0">
                <a:latin typeface="Arial" panose="020B0604020202020204" pitchFamily="34" charset="0"/>
              </a:rPr>
              <a:t>can be used for dates, times, or </a:t>
            </a:r>
            <a:r>
              <a:rPr lang="en-US" b="1" dirty="0" smtClean="0">
                <a:latin typeface="Arial" panose="020B0604020202020204" pitchFamily="34" charset="0"/>
              </a:rPr>
              <a:t>combinations </a:t>
            </a:r>
            <a:r>
              <a:rPr lang="en-US" b="1" dirty="0">
                <a:latin typeface="Arial" panose="020B0604020202020204" pitchFamily="34" charset="0"/>
              </a:rPr>
              <a:t>of the two.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</a:rPr>
              <a:t>&lt;time&gt; tag defines either a time (24 hour clock), or </a:t>
            </a:r>
            <a:r>
              <a:rPr lang="en-US" b="1" dirty="0" smtClean="0">
                <a:latin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</a:rPr>
              <a:t>date in the Gregorian calendar, optionally with a time </a:t>
            </a:r>
            <a:r>
              <a:rPr lang="en-US" b="1" dirty="0" smtClean="0">
                <a:latin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</a:rPr>
              <a:t>a time-zone offset.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This </a:t>
            </a:r>
            <a:r>
              <a:rPr lang="en-US" b="1" dirty="0">
                <a:latin typeface="Arial" panose="020B0604020202020204" pitchFamily="34" charset="0"/>
              </a:rPr>
              <a:t>element can be used as a way to encode dates and </a:t>
            </a:r>
            <a:r>
              <a:rPr lang="en-US" b="1" dirty="0" smtClean="0">
                <a:latin typeface="Arial" panose="020B0604020202020204" pitchFamily="34" charset="0"/>
              </a:rPr>
              <a:t>times </a:t>
            </a:r>
            <a:r>
              <a:rPr lang="en-US" b="1" dirty="0">
                <a:latin typeface="Arial" panose="020B0604020202020204" pitchFamily="34" charset="0"/>
              </a:rPr>
              <a:t>in a machine-readable way.</a:t>
            </a:r>
            <a:endParaRPr 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610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HTML </a:t>
            </a:r>
            <a:r>
              <a:rPr lang="en-US" dirty="0" smtClean="0"/>
              <a:t>5 Structural </a:t>
            </a:r>
            <a:r>
              <a:rPr lang="en-US" dirty="0"/>
              <a:t>Elements 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0696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Structural Elements  </a:t>
            </a:r>
            <a:r>
              <a:rPr lang="en-US" dirty="0"/>
              <a:t>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5" name="Google Shape;237;p16"/>
          <p:cNvSpPr txBox="1">
            <a:spLocks noGrp="1"/>
          </p:cNvSpPr>
          <p:nvPr>
            <p:ph type="body" idx="1"/>
          </p:nvPr>
        </p:nvSpPr>
        <p:spPr>
          <a:xfrm>
            <a:off x="-91151" y="1495825"/>
            <a:ext cx="9413827" cy="2624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58800" lvl="1" indent="0">
              <a:spcBef>
                <a:spcPts val="0"/>
              </a:spcBef>
              <a:buNone/>
            </a:pPr>
            <a:r>
              <a:rPr lang="pt-BR" b="1" dirty="0">
                <a:solidFill>
                  <a:srgbClr val="FF9800"/>
                </a:solidFill>
                <a:latin typeface="Arial" panose="020B0604020202020204" pitchFamily="34" charset="0"/>
              </a:rPr>
              <a:t>Structural Semantic Elements: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b="1" dirty="0" smtClean="0">
                <a:latin typeface="Arial" panose="020B0604020202020204" pitchFamily="34" charset="0"/>
              </a:rPr>
              <a:t>&lt;header</a:t>
            </a:r>
            <a:r>
              <a:rPr lang="pt-BR" b="1" dirty="0">
                <a:latin typeface="Arial" panose="020B0604020202020204" pitchFamily="34" charset="0"/>
              </a:rPr>
              <a:t>&gt;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b="1" dirty="0">
                <a:latin typeface="Arial" panose="020B0604020202020204" pitchFamily="34" charset="0"/>
              </a:rPr>
              <a:t>&lt;</a:t>
            </a:r>
            <a:r>
              <a:rPr lang="pt-BR" b="1" dirty="0" smtClean="0">
                <a:latin typeface="Arial" panose="020B0604020202020204" pitchFamily="34" charset="0"/>
              </a:rPr>
              <a:t>hgroup</a:t>
            </a:r>
            <a:r>
              <a:rPr lang="pt-BR" b="1" dirty="0">
                <a:latin typeface="Arial" panose="020B0604020202020204" pitchFamily="34" charset="0"/>
              </a:rPr>
              <a:t>&gt;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b="1" dirty="0" smtClean="0">
                <a:latin typeface="Arial" panose="020B0604020202020204" pitchFamily="34" charset="0"/>
              </a:rPr>
              <a:t>&lt;nav</a:t>
            </a:r>
            <a:r>
              <a:rPr lang="pt-BR" b="1" dirty="0">
                <a:latin typeface="Arial" panose="020B0604020202020204" pitchFamily="34" charset="0"/>
              </a:rPr>
              <a:t>&gt;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b="1" dirty="0" smtClean="0">
                <a:latin typeface="Arial" panose="020B0604020202020204" pitchFamily="34" charset="0"/>
              </a:rPr>
              <a:t>&lt;section</a:t>
            </a:r>
            <a:r>
              <a:rPr lang="pt-BR" b="1" dirty="0">
                <a:latin typeface="Arial" panose="020B0604020202020204" pitchFamily="34" charset="0"/>
              </a:rPr>
              <a:t>&gt;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b="1" dirty="0" smtClean="0">
                <a:latin typeface="Arial" panose="020B0604020202020204" pitchFamily="34" charset="0"/>
              </a:rPr>
              <a:t>&lt;article</a:t>
            </a:r>
            <a:r>
              <a:rPr lang="pt-BR" b="1" dirty="0">
                <a:latin typeface="Arial" panose="020B0604020202020204" pitchFamily="34" charset="0"/>
              </a:rPr>
              <a:t>&gt;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b="1" dirty="0" smtClean="0">
                <a:latin typeface="Arial" panose="020B0604020202020204" pitchFamily="34" charset="0"/>
              </a:rPr>
              <a:t>&lt;aside</a:t>
            </a:r>
            <a:r>
              <a:rPr lang="pt-BR" b="1" dirty="0">
                <a:latin typeface="Arial" panose="020B0604020202020204" pitchFamily="34" charset="0"/>
              </a:rPr>
              <a:t>&gt;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b="1" dirty="0" smtClean="0">
                <a:latin typeface="Arial" panose="020B0604020202020204" pitchFamily="34" charset="0"/>
              </a:rPr>
              <a:t>&lt;footer</a:t>
            </a:r>
            <a:r>
              <a:rPr lang="pt-BR" b="1" dirty="0">
                <a:latin typeface="Arial" panose="020B0604020202020204" pitchFamily="34" charset="0"/>
              </a:rPr>
              <a:t>&gt;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pt-BR" b="1" dirty="0" smtClean="0">
                <a:latin typeface="Arial" panose="020B0604020202020204" pitchFamily="34" charset="0"/>
              </a:rPr>
              <a:t>&lt;address</a:t>
            </a:r>
            <a:r>
              <a:rPr lang="pt-BR" b="1" dirty="0">
                <a:latin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62584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Structural Elements  </a:t>
            </a:r>
            <a:r>
              <a:rPr lang="en-US" dirty="0"/>
              <a:t>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6"/>
          <a:stretch/>
        </p:blipFill>
        <p:spPr>
          <a:xfrm>
            <a:off x="0" y="1418249"/>
            <a:ext cx="6936828" cy="372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</a:t>
            </a:r>
            <a:r>
              <a:rPr lang="en-US" dirty="0" smtClean="0"/>
              <a:t>is XHTML 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82216" y="1883425"/>
            <a:ext cx="8152034" cy="1900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XHTML stands for “</a:t>
            </a:r>
            <a:r>
              <a:rPr lang="en-US" b="1" dirty="0">
                <a:solidFill>
                  <a:srgbClr val="FF9800"/>
                </a:solidFill>
                <a:latin typeface="Arial" panose="020B0604020202020204" pitchFamily="34" charset="0"/>
              </a:rPr>
              <a:t>Extensible </a:t>
            </a:r>
            <a:r>
              <a:rPr lang="en-US" b="1" dirty="0" smtClean="0">
                <a:solidFill>
                  <a:srgbClr val="FF9800"/>
                </a:solidFill>
                <a:latin typeface="Arial" panose="020B0604020202020204" pitchFamily="34" charset="0"/>
              </a:rPr>
              <a:t>Hyper Text </a:t>
            </a:r>
            <a:r>
              <a:rPr lang="en-US" b="1" dirty="0">
                <a:solidFill>
                  <a:srgbClr val="FF9800"/>
                </a:solidFill>
                <a:latin typeface="Arial" panose="020B0604020202020204" pitchFamily="34" charset="0"/>
              </a:rPr>
              <a:t>Mark-up Language</a:t>
            </a:r>
            <a:r>
              <a:rPr lang="en-US" b="1" dirty="0">
                <a:latin typeface="Arial" panose="020B0604020202020204" pitchFamily="34" charset="0"/>
              </a:rPr>
              <a:t>”.  </a:t>
            </a:r>
            <a:endParaRPr lang="en-US" b="1" dirty="0" smtClean="0">
              <a:latin typeface="Arial" panose="020B0604020202020204" pitchFamily="34" charset="0"/>
            </a:endParaRPr>
          </a:p>
          <a:p>
            <a:pPr lv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XHTML </a:t>
            </a:r>
            <a:r>
              <a:rPr lang="en-US" b="1" dirty="0">
                <a:latin typeface="Arial" panose="020B0604020202020204" pitchFamily="34" charset="0"/>
              </a:rPr>
              <a:t>is a new and more well-structured way of writing HTML.  </a:t>
            </a:r>
            <a:endParaRPr lang="en-US" b="1" dirty="0" smtClean="0">
              <a:latin typeface="Arial" panose="020B0604020202020204" pitchFamily="34" charset="0"/>
            </a:endParaRPr>
          </a:p>
          <a:p>
            <a:pPr lvl="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XHTML </a:t>
            </a:r>
            <a:r>
              <a:rPr lang="en-US" b="1" dirty="0">
                <a:latin typeface="Arial" panose="020B0604020202020204" pitchFamily="34" charset="0"/>
              </a:rPr>
              <a:t>Versions  </a:t>
            </a:r>
          </a:p>
          <a:p>
            <a:pPr marL="99060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b="1" dirty="0" smtClean="0">
                <a:latin typeface="Arial" panose="020B0604020202020204" pitchFamily="34" charset="0"/>
              </a:rPr>
              <a:t>XHTML </a:t>
            </a:r>
            <a:r>
              <a:rPr lang="en-US" b="1" dirty="0">
                <a:latin typeface="Arial" panose="020B0604020202020204" pitchFamily="34" charset="0"/>
              </a:rPr>
              <a:t>1.0 became a W3C on January 26, 2000. </a:t>
            </a:r>
            <a:endParaRPr lang="en-US" b="1" dirty="0" smtClean="0">
              <a:latin typeface="Arial" panose="020B0604020202020204" pitchFamily="34" charset="0"/>
            </a:endParaRPr>
          </a:p>
          <a:p>
            <a:pPr marL="99060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b="1" dirty="0" smtClean="0">
                <a:latin typeface="Arial" panose="020B0604020202020204" pitchFamily="34" charset="0"/>
              </a:rPr>
              <a:t>XHTML </a:t>
            </a:r>
            <a:r>
              <a:rPr lang="en-US" b="1" dirty="0">
                <a:latin typeface="Arial" panose="020B0604020202020204" pitchFamily="34" charset="0"/>
              </a:rPr>
              <a:t>1.1 became a W3C on May 31, 2001. </a:t>
            </a:r>
            <a:endParaRPr lang="en-US" b="1" dirty="0" smtClean="0">
              <a:latin typeface="Arial" panose="020B0604020202020204" pitchFamily="34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F69D791-1FE7-4C2A-9EA9-D0B812E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82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Structural Elements  </a:t>
            </a:r>
            <a:r>
              <a:rPr lang="en-US" dirty="0"/>
              <a:t>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2" y="1450427"/>
            <a:ext cx="5992061" cy="36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8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Structural Elements  </a:t>
            </a:r>
            <a:r>
              <a:rPr lang="en-US" dirty="0"/>
              <a:t>…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04" y="1396160"/>
            <a:ext cx="5160579" cy="37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26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Study</a:t>
            </a:r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6834741-E33B-40A1-863B-614ABA551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564" y="59197"/>
            <a:ext cx="639789" cy="713685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C0753E9D-2586-414F-AD8F-5083A3DA5F43}"/>
              </a:ext>
            </a:extLst>
          </p:cNvPr>
          <p:cNvSpPr/>
          <p:nvPr/>
        </p:nvSpPr>
        <p:spPr>
          <a:xfrm rot="21174267">
            <a:off x="320457" y="2075517"/>
            <a:ext cx="4255312" cy="230699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Microdata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45886-31DF-4AC9-9ED0-75800750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561" y="1557867"/>
            <a:ext cx="2935111" cy="29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01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HTML </a:t>
            </a:r>
            <a:r>
              <a:rPr lang="en-US" dirty="0"/>
              <a:t>5 Multimedia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04573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Multimedia …</a:t>
            </a:r>
            <a:endParaRPr lang="en-US"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5" name="Google Shape;237;p16"/>
          <p:cNvSpPr txBox="1">
            <a:spLocks noGrp="1"/>
          </p:cNvSpPr>
          <p:nvPr>
            <p:ph type="body" idx="1"/>
          </p:nvPr>
        </p:nvSpPr>
        <p:spPr>
          <a:xfrm>
            <a:off x="-123202" y="2893701"/>
            <a:ext cx="8856779" cy="6798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No </a:t>
            </a:r>
            <a:r>
              <a:rPr lang="en-US" b="1" dirty="0">
                <a:latin typeface="Arial" panose="020B0604020202020204" pitchFamily="34" charset="0"/>
              </a:rPr>
              <a:t>need for plugin to play video and audio HTML 5 will </a:t>
            </a:r>
            <a:r>
              <a:rPr lang="en-US" b="1" dirty="0" smtClean="0">
                <a:latin typeface="Arial" panose="020B0604020202020204" pitchFamily="34" charset="0"/>
              </a:rPr>
              <a:t>do </a:t>
            </a:r>
            <a:r>
              <a:rPr lang="en-US" b="1" dirty="0">
                <a:latin typeface="Arial" panose="020B0604020202020204" pitchFamily="34" charset="0"/>
              </a:rPr>
              <a:t>it for </a:t>
            </a:r>
            <a:r>
              <a:rPr lang="en-US" b="1" dirty="0" smtClean="0">
                <a:latin typeface="Arial" panose="020B0604020202020204" pitchFamily="34" charset="0"/>
              </a:rPr>
              <a:t>you.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HTML5 offers the ability to easily embed media into HTML </a:t>
            </a:r>
            <a:r>
              <a:rPr lang="en-US" b="1" dirty="0" smtClean="0">
                <a:latin typeface="Arial" panose="020B0604020202020204" pitchFamily="34" charset="0"/>
              </a:rPr>
              <a:t>documents</a:t>
            </a:r>
            <a:r>
              <a:rPr lang="en-US" b="1" dirty="0">
                <a:latin typeface="Arial" panose="020B0604020202020204" pitchFamily="34" charset="0"/>
              </a:rPr>
              <a:t>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Media </a:t>
            </a:r>
            <a:r>
              <a:rPr lang="en-US" b="1" dirty="0">
                <a:latin typeface="Arial" panose="020B0604020202020204" pitchFamily="34" charset="0"/>
              </a:rPr>
              <a:t>playback can </a:t>
            </a:r>
            <a:r>
              <a:rPr lang="en-US" b="1" dirty="0" smtClean="0">
                <a:latin typeface="Arial" panose="020B0604020202020204" pitchFamily="34" charset="0"/>
              </a:rPr>
              <a:t>be controlled </a:t>
            </a:r>
            <a:r>
              <a:rPr lang="en-US" b="1" dirty="0">
                <a:latin typeface="Arial" panose="020B0604020202020204" pitchFamily="34" charset="0"/>
              </a:rPr>
              <a:t>via </a:t>
            </a:r>
            <a:r>
              <a:rPr lang="en-US" b="1" dirty="0" smtClean="0">
                <a:latin typeface="Arial" panose="020B0604020202020204" pitchFamily="34" charset="0"/>
              </a:rPr>
              <a:t>JavaScript and </a:t>
            </a:r>
            <a:r>
              <a:rPr lang="en-US" b="1" dirty="0">
                <a:latin typeface="Arial" panose="020B0604020202020204" pitchFamily="34" charset="0"/>
              </a:rPr>
              <a:t>media events.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Nothing </a:t>
            </a:r>
            <a:r>
              <a:rPr lang="en-US" b="1" dirty="0">
                <a:latin typeface="Arial" panose="020B0604020202020204" pitchFamily="34" charset="0"/>
              </a:rPr>
              <a:t>to install.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Works </a:t>
            </a:r>
            <a:r>
              <a:rPr lang="en-US" b="1" dirty="0">
                <a:latin typeface="Arial" panose="020B0604020202020204" pitchFamily="34" charset="0"/>
              </a:rPr>
              <a:t>in all browsers </a:t>
            </a:r>
            <a:r>
              <a:rPr lang="en-US" b="1" dirty="0" smtClean="0">
                <a:latin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</a:rPr>
              <a:t>phones (adding native support to browsers).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pt-BR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062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Multimedia …</a:t>
            </a:r>
            <a:endParaRPr lang="en-US"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5" name="Google Shape;237;p16"/>
          <p:cNvSpPr txBox="1">
            <a:spLocks noGrp="1"/>
          </p:cNvSpPr>
          <p:nvPr>
            <p:ph type="body" idx="1"/>
          </p:nvPr>
        </p:nvSpPr>
        <p:spPr>
          <a:xfrm>
            <a:off x="0" y="1182826"/>
            <a:ext cx="8856779" cy="6798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Media Attributes</a:t>
            </a:r>
            <a:endParaRPr lang="pt-BR" b="1" dirty="0">
              <a:latin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075758"/>
              </p:ext>
            </p:extLst>
          </p:nvPr>
        </p:nvGraphicFramePr>
        <p:xfrm>
          <a:off x="47096" y="1659143"/>
          <a:ext cx="6792758" cy="3430890"/>
        </p:xfrm>
        <a:graphic>
          <a:graphicData uri="http://schemas.openxmlformats.org/drawingml/2006/table">
            <a:tbl>
              <a:tblPr rtl="1" firstRow="1" bandRow="1">
                <a:tableStyleId>{775DCB02-9BB8-47FD-8907-85C794F793BA}</a:tableStyleId>
              </a:tblPr>
              <a:tblGrid>
                <a:gridCol w="3396379">
                  <a:extLst>
                    <a:ext uri="{9D8B030D-6E8A-4147-A177-3AD203B41FA5}">
                      <a16:colId xmlns:a16="http://schemas.microsoft.com/office/drawing/2014/main" val="3209511341"/>
                    </a:ext>
                  </a:extLst>
                </a:gridCol>
                <a:gridCol w="3396379">
                  <a:extLst>
                    <a:ext uri="{9D8B030D-6E8A-4147-A177-3AD203B41FA5}">
                      <a16:colId xmlns:a16="http://schemas.microsoft.com/office/drawing/2014/main" val="3359909325"/>
                    </a:ext>
                  </a:extLst>
                </a:gridCol>
              </a:tblGrid>
              <a:tr h="256773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Description</a:t>
                      </a:r>
                      <a:endParaRPr lang="ar-EG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Attribute</a:t>
                      </a:r>
                      <a:endParaRPr lang="ar-EG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310920"/>
                  </a:ext>
                </a:extLst>
              </a:tr>
              <a:tr h="413370"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Specifies the URL of the media source file</a:t>
                      </a:r>
                      <a:endParaRPr lang="ar-EG" sz="12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err="1" smtClean="0"/>
                        <a:t>src</a:t>
                      </a:r>
                      <a:endParaRPr lang="ar-EG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179362"/>
                  </a:ext>
                </a:extLst>
              </a:tr>
              <a:tr h="413370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Specifies whether or not to display media controls (such as a play/pause button </a:t>
                      </a:r>
                      <a:r>
                        <a:rPr lang="en-US" sz="1200" b="1" dirty="0" err="1" smtClean="0"/>
                        <a:t>etc</a:t>
                      </a:r>
                      <a:r>
                        <a:rPr lang="en-US" sz="1200" b="1" dirty="0" smtClean="0"/>
                        <a:t>)</a:t>
                      </a:r>
                      <a:endParaRPr lang="ar-EG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controls</a:t>
                      </a:r>
                      <a:endParaRPr lang="ar-EG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15840"/>
                  </a:ext>
                </a:extLst>
              </a:tr>
              <a:tr h="413370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Specifies whether or not to start playing the media as soon as it has been loaded. </a:t>
                      </a:r>
                      <a:endParaRPr lang="ar-EG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err="1" smtClean="0"/>
                        <a:t>autoplay</a:t>
                      </a:r>
                      <a:endParaRPr lang="ar-EG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267201"/>
                  </a:ext>
                </a:extLst>
              </a:tr>
              <a:tr h="413370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Specifies whether to keep re-playing the media once it has finished.</a:t>
                      </a:r>
                      <a:endParaRPr lang="ar-EG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loop</a:t>
                      </a:r>
                      <a:endParaRPr lang="ar-EG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876391"/>
                  </a:ext>
                </a:extLst>
              </a:tr>
              <a:tr h="413370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display a frame of the video (as a .jpg, .</a:t>
                      </a:r>
                      <a:r>
                        <a:rPr lang="en-US" sz="1200" b="1" dirty="0" err="1" smtClean="0"/>
                        <a:t>png</a:t>
                      </a:r>
                      <a:r>
                        <a:rPr lang="en-US" sz="1200" b="1" dirty="0" smtClean="0"/>
                        <a:t>..)</a:t>
                      </a:r>
                      <a:endParaRPr lang="ar-EG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poster=“”</a:t>
                      </a:r>
                      <a:endParaRPr lang="ar-EG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41565"/>
                  </a:ext>
                </a:extLst>
              </a:tr>
              <a:tr h="413370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Specifies the width, in pixels, to display the video.</a:t>
                      </a:r>
                      <a:endParaRPr lang="ar-EG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width=“”</a:t>
                      </a:r>
                      <a:endParaRPr lang="ar-EG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802409"/>
                  </a:ext>
                </a:extLst>
              </a:tr>
              <a:tr h="413370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Specifies the height, in pixels, to display the video. </a:t>
                      </a:r>
                      <a:endParaRPr lang="ar-EG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height=“”</a:t>
                      </a:r>
                      <a:endParaRPr lang="ar-EG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6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923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Multimedia …</a:t>
            </a:r>
            <a:endParaRPr lang="en-US"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384353-9992-4CF9-A910-11C5304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15" name="Google Shape;237;p16"/>
          <p:cNvSpPr txBox="1">
            <a:spLocks noGrp="1"/>
          </p:cNvSpPr>
          <p:nvPr>
            <p:ph type="body" idx="1"/>
          </p:nvPr>
        </p:nvSpPr>
        <p:spPr>
          <a:xfrm>
            <a:off x="0" y="1182826"/>
            <a:ext cx="8856779" cy="6798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Media Methods &amp; Properties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276757"/>
              </p:ext>
            </p:extLst>
          </p:nvPr>
        </p:nvGraphicFramePr>
        <p:xfrm>
          <a:off x="382573" y="1788489"/>
          <a:ext cx="6792758" cy="1514430"/>
        </p:xfrm>
        <a:graphic>
          <a:graphicData uri="http://schemas.openxmlformats.org/drawingml/2006/table">
            <a:tbl>
              <a:tblPr rtl="1" firstRow="1" bandRow="1">
                <a:tableStyleId>{775DCB02-9BB8-47FD-8907-85C794F793BA}</a:tableStyleId>
              </a:tblPr>
              <a:tblGrid>
                <a:gridCol w="3396379">
                  <a:extLst>
                    <a:ext uri="{9D8B030D-6E8A-4147-A177-3AD203B41FA5}">
                      <a16:colId xmlns:a16="http://schemas.microsoft.com/office/drawing/2014/main" val="3209511341"/>
                    </a:ext>
                  </a:extLst>
                </a:gridCol>
                <a:gridCol w="3396379">
                  <a:extLst>
                    <a:ext uri="{9D8B030D-6E8A-4147-A177-3AD203B41FA5}">
                      <a16:colId xmlns:a16="http://schemas.microsoft.com/office/drawing/2014/main" val="3359909325"/>
                    </a:ext>
                  </a:extLst>
                </a:gridCol>
              </a:tblGrid>
              <a:tr h="256773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Description</a:t>
                      </a:r>
                      <a:endParaRPr lang="ar-EG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Method</a:t>
                      </a:r>
                      <a:endParaRPr lang="ar-EG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310920"/>
                  </a:ext>
                </a:extLst>
              </a:tr>
              <a:tr h="413370"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Re-loads the audio/video element</a:t>
                      </a:r>
                      <a:endParaRPr lang="ar-EG" sz="12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i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load()</a:t>
                      </a:r>
                      <a:endParaRPr lang="ar-EG" sz="12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179362"/>
                  </a:ext>
                </a:extLst>
              </a:tr>
              <a:tr h="413370"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Starts playing the audio/video</a:t>
                      </a:r>
                      <a:endParaRPr lang="ar-EG" sz="12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i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play() </a:t>
                      </a:r>
                      <a:endParaRPr lang="ar-EG" sz="12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15840"/>
                  </a:ext>
                </a:extLst>
              </a:tr>
              <a:tr h="413370"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dirty="0" smtClean="0"/>
                        <a:t>Pauses the currently playing audio/video</a:t>
                      </a:r>
                      <a:endParaRPr lang="ar-EG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b="1" i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pause()</a:t>
                      </a:r>
                      <a:endParaRPr lang="ar-EG" sz="12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267201"/>
                  </a:ext>
                </a:extLst>
              </a:tr>
            </a:tbl>
          </a:graphicData>
        </a:graphic>
      </p:graphicFrame>
      <p:sp>
        <p:nvSpPr>
          <p:cNvPr id="16" name="Google Shape;237;p16"/>
          <p:cNvSpPr txBox="1">
            <a:spLocks noGrp="1"/>
          </p:cNvSpPr>
          <p:nvPr>
            <p:ph type="body" idx="1"/>
          </p:nvPr>
        </p:nvSpPr>
        <p:spPr>
          <a:xfrm>
            <a:off x="-357352" y="3646309"/>
            <a:ext cx="8856779" cy="6798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58800" lvl="1" indent="0">
              <a:spcBef>
                <a:spcPts val="0"/>
              </a:spcBef>
              <a:buNone/>
            </a:pPr>
            <a:r>
              <a:rPr lang="en-US" dirty="0" smtClean="0"/>
              <a:t>         </a:t>
            </a:r>
            <a:r>
              <a:rPr lang="en-US" b="1" dirty="0" smtClean="0">
                <a:latin typeface="Arial" panose="020B0604020202020204" pitchFamily="34" charset="0"/>
              </a:rPr>
              <a:t>1)  controls         2) loop      3) </a:t>
            </a:r>
            <a:r>
              <a:rPr lang="en-US" b="1" dirty="0" err="1" smtClean="0">
                <a:latin typeface="Arial" panose="020B0604020202020204" pitchFamily="34" charset="0"/>
              </a:rPr>
              <a:t>autoplay</a:t>
            </a:r>
            <a:r>
              <a:rPr lang="en-US" b="1" dirty="0" smtClean="0">
                <a:latin typeface="Arial" panose="020B0604020202020204" pitchFamily="34" charset="0"/>
              </a:rPr>
              <a:t>          4) played 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en-US" b="1" dirty="0" smtClean="0">
                <a:latin typeface="Arial" panose="020B0604020202020204" pitchFamily="34" charset="0"/>
              </a:rPr>
              <a:t>       5)  paused          6) ended   7) p</a:t>
            </a:r>
            <a:r>
              <a:rPr lang="pt-BR" b="1" dirty="0" smtClean="0">
                <a:latin typeface="Arial" panose="020B0604020202020204" pitchFamily="34" charset="0"/>
              </a:rPr>
              <a:t>laybackRate </a:t>
            </a:r>
          </a:p>
          <a:p>
            <a:pPr marL="558800" lvl="1" indent="0">
              <a:spcBef>
                <a:spcPts val="0"/>
              </a:spcBef>
              <a:buNone/>
            </a:pPr>
            <a:r>
              <a:rPr lang="pt-BR" b="1" dirty="0" smtClean="0">
                <a:latin typeface="Arial" panose="020B0604020202020204" pitchFamily="34" charset="0"/>
              </a:rPr>
              <a:t>       8) currentTime   9) src      10) muted             11) volume </a:t>
            </a:r>
            <a:endParaRPr 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218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1F19E-F047-417D-94E2-33F9988F6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2883" y="904939"/>
            <a:ext cx="4855780" cy="37315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</a:t>
            </a:r>
            <a:r>
              <a:rPr lang="en-US" dirty="0" smtClean="0"/>
              <a:t>XHTML 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82216" y="1688367"/>
            <a:ext cx="8152034" cy="1900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0" indent="-457200">
              <a:spcBef>
                <a:spcPts val="0"/>
              </a:spcBef>
              <a:buFont typeface="+mj-lt"/>
              <a:buAutoNum type="arabicPeriod"/>
            </a:pPr>
            <a:endParaRPr lang="en-US" b="1" dirty="0" smtClean="0">
              <a:latin typeface="Arial" panose="020B0604020202020204" pitchFamily="34" charset="0"/>
            </a:endParaRPr>
          </a:p>
          <a:p>
            <a:pPr marL="990600" lvl="1" indent="-457200">
              <a:spcBef>
                <a:spcPts val="0"/>
              </a:spcBef>
              <a:buFont typeface="+mj-lt"/>
              <a:buAutoNum type="arabicPeriod" startAt="3"/>
            </a:pPr>
            <a:r>
              <a:rPr lang="en-US" b="1" dirty="0" smtClean="0">
                <a:latin typeface="Arial" panose="020B0604020202020204" pitchFamily="34" charset="0"/>
              </a:rPr>
              <a:t>XHTML5 </a:t>
            </a:r>
            <a:r>
              <a:rPr lang="en-US" b="1" dirty="0">
                <a:latin typeface="Arial" panose="020B0604020202020204" pitchFamily="34" charset="0"/>
              </a:rPr>
              <a:t>is undergoing development as of September 2009, as part of the HTML5 specification.  </a:t>
            </a:r>
            <a:endParaRPr lang="en-US" b="1" dirty="0" smtClean="0">
              <a:latin typeface="Arial" panose="020B0604020202020204" pitchFamily="34" charset="0"/>
            </a:endParaRPr>
          </a:p>
          <a:p>
            <a:pPr marL="990600" lvl="1" indent="-457200">
              <a:spcBef>
                <a:spcPts val="0"/>
              </a:spcBef>
              <a:buFont typeface="+mj-lt"/>
              <a:buAutoNum type="arabicPeriod" startAt="3"/>
            </a:pPr>
            <a:r>
              <a:rPr lang="en-US" b="1" dirty="0" smtClean="0">
                <a:latin typeface="Arial" panose="020B0604020202020204" pitchFamily="34" charset="0"/>
              </a:rPr>
              <a:t>XHTML </a:t>
            </a:r>
            <a:r>
              <a:rPr lang="en-US" b="1" dirty="0">
                <a:latin typeface="Arial" panose="020B0604020202020204" pitchFamily="34" charset="0"/>
              </a:rPr>
              <a:t>consists of all the elements in HTML 4.01, combined with the strict syntax of XML. </a:t>
            </a:r>
            <a:endParaRPr b="1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F69D791-1FE7-4C2A-9EA9-D0B812E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</a:t>
            </a:r>
            <a:r>
              <a:rPr lang="en-US" dirty="0" smtClean="0"/>
              <a:t>Rules of XHTML 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40042" y="1803981"/>
            <a:ext cx="8152034" cy="1900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90600" lvl="1" indent="-457200">
              <a:spcBef>
                <a:spcPts val="0"/>
              </a:spcBef>
              <a:buFont typeface="+mj-lt"/>
              <a:buAutoNum type="arabicPeriod" startAt="7"/>
            </a:pPr>
            <a:r>
              <a:rPr lang="en-US" b="1" dirty="0" smtClean="0">
                <a:latin typeface="Arial" panose="020B0604020202020204" pitchFamily="34" charset="0"/>
              </a:rPr>
              <a:t>Attribute </a:t>
            </a:r>
            <a:r>
              <a:rPr lang="en-US" b="1" dirty="0">
                <a:latin typeface="Arial" panose="020B0604020202020204" pitchFamily="34" charset="0"/>
              </a:rPr>
              <a:t>minimization is forbidden.  e.g. checked="checked". </a:t>
            </a:r>
          </a:p>
          <a:p>
            <a:pPr marL="990600" lvl="1" indent="-457200">
              <a:spcBef>
                <a:spcPts val="0"/>
              </a:spcBef>
              <a:buFont typeface="+mj-lt"/>
              <a:buAutoNum type="arabicPeriod" startAt="7"/>
            </a:pPr>
            <a:r>
              <a:rPr lang="en-US" b="1" dirty="0" smtClean="0">
                <a:latin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</a:rPr>
              <a:t>id attribute replaces the name attribute. </a:t>
            </a:r>
          </a:p>
          <a:p>
            <a:pPr marL="990600" lvl="1" indent="-457200">
              <a:spcBef>
                <a:spcPts val="0"/>
              </a:spcBef>
              <a:buFont typeface="+mj-lt"/>
              <a:buAutoNum type="arabicPeriod" startAt="7"/>
            </a:pPr>
            <a:r>
              <a:rPr lang="en-US" b="1" dirty="0" smtClean="0">
                <a:latin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</a:rPr>
              <a:t>XHTML DTD defines mandatory elements.  </a:t>
            </a:r>
            <a:endParaRPr lang="en-US" b="1" dirty="0" smtClean="0">
              <a:latin typeface="Arial" panose="020B0604020202020204" pitchFamily="34" charset="0"/>
            </a:endParaRPr>
          </a:p>
          <a:p>
            <a:pPr marL="533400" lvl="1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9800"/>
                </a:solidFill>
                <a:latin typeface="Arial" panose="020B0604020202020204" pitchFamily="34" charset="0"/>
              </a:rPr>
              <a:t>              i.e</a:t>
            </a:r>
            <a:r>
              <a:rPr lang="en-US" b="1" dirty="0">
                <a:solidFill>
                  <a:srgbClr val="FF9800"/>
                </a:solidFill>
                <a:latin typeface="Arial" panose="020B0604020202020204" pitchFamily="34" charset="0"/>
              </a:rPr>
              <a:t>. &lt;!DOCTYPE html&gt; Is Mandatory </a:t>
            </a:r>
            <a:endParaRPr b="1" dirty="0">
              <a:solidFill>
                <a:srgbClr val="FF9800"/>
              </a:solidFill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F69D791-1FE7-4C2A-9EA9-D0B812E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2262" y="4185330"/>
            <a:ext cx="30480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/>
              <a:t> It is not an HTML tag  &amp;  does not have an end tag </a:t>
            </a:r>
            <a:endParaRPr lang="ar-EG" sz="1600" b="1" dirty="0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A8267016-1608-46F2-9DA7-4BE0D2959884}"/>
              </a:ext>
            </a:extLst>
          </p:cNvPr>
          <p:cNvSpPr/>
          <p:nvPr/>
        </p:nvSpPr>
        <p:spPr>
          <a:xfrm>
            <a:off x="1303282" y="4143825"/>
            <a:ext cx="3037146" cy="713685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0A05FD-DA9C-440E-85E7-51DC0DA2F441}"/>
              </a:ext>
            </a:extLst>
          </p:cNvPr>
          <p:cNvCxnSpPr>
            <a:cxnSpLocks/>
          </p:cNvCxnSpPr>
          <p:nvPr/>
        </p:nvCxnSpPr>
        <p:spPr>
          <a:xfrm flipH="1">
            <a:off x="3237186" y="3704970"/>
            <a:ext cx="641131" cy="392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53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71817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i="0" dirty="0" smtClean="0">
                <a:effectLst/>
                <a:latin typeface="Arial" panose="020B0604020202020204" pitchFamily="34" charset="0"/>
              </a:rPr>
              <a:t>HTML5 </a:t>
            </a:r>
            <a:r>
              <a:rPr lang="en-US" b="1" i="0" dirty="0">
                <a:effectLst/>
                <a:latin typeface="Arial" panose="020B0604020202020204" pitchFamily="34" charset="0"/>
              </a:rPr>
              <a:t>is a </a:t>
            </a:r>
            <a:r>
              <a:rPr lang="en-US" b="1" i="0" u="sng" dirty="0" smtClean="0">
                <a:solidFill>
                  <a:srgbClr val="FF9800"/>
                </a:solidFill>
                <a:latin typeface="Arial" panose="020B0604020202020204" pitchFamily="34" charset="0"/>
              </a:rPr>
              <a:t>chance </a:t>
            </a:r>
            <a:r>
              <a:rPr lang="en-US" b="1" i="0" u="sng" dirty="0">
                <a:solidFill>
                  <a:srgbClr val="FF9800"/>
                </a:solidFill>
                <a:latin typeface="Arial" panose="020B0604020202020204" pitchFamily="34" charset="0"/>
              </a:rPr>
              <a:t>to Do things Differently</a:t>
            </a:r>
            <a:endParaRPr dirty="0">
              <a:solidFill>
                <a:srgbClr val="FF9800"/>
              </a:solidFill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866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</a:t>
            </a:r>
            <a:r>
              <a:rPr lang="en-US" dirty="0" smtClean="0"/>
              <a:t>HTML5?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171120" y="1803981"/>
            <a:ext cx="8152034" cy="1900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HTML5 will be the new standard for HTML.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The previous version of HTML, HTML 4.01, came in 1999. The web has changed a lot since then.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HTML5 is still a work in progress. However, the major browsers support many of the new HTML5 elements and APIs. </a:t>
            </a:r>
            <a:endParaRPr lang="en-US" b="1" dirty="0">
              <a:latin typeface="Arial" panose="020B0604020202020204" pitchFamily="34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F69D791-1FE7-4C2A-9EA9-D0B812E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</a:t>
            </a:r>
            <a:r>
              <a:rPr lang="en-US" dirty="0" smtClean="0"/>
              <a:t>HTML5?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209666" y="1999787"/>
            <a:ext cx="8152034" cy="1900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HTML5 </a:t>
            </a:r>
            <a:r>
              <a:rPr lang="en-US" b="1" dirty="0">
                <a:latin typeface="Arial" panose="020B0604020202020204" pitchFamily="34" charset="0"/>
              </a:rPr>
              <a:t>is a cooperation between the World Wide Web Consortium (W3C) and the Web Hypertext Application Technology Working Group (WHATWG). </a:t>
            </a:r>
            <a:endParaRPr lang="en-US" b="1" dirty="0" smtClean="0">
              <a:latin typeface="Arial" panose="020B0604020202020204" pitchFamily="34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Arial" panose="020B0604020202020204" pitchFamily="34" charset="0"/>
              </a:rPr>
              <a:t>WHATWG </a:t>
            </a:r>
            <a:r>
              <a:rPr lang="en-US" b="1" dirty="0">
                <a:latin typeface="Arial" panose="020B0604020202020204" pitchFamily="34" charset="0"/>
              </a:rPr>
              <a:t>was working with web forms and applications, and W3C was working with XHTML 2.0. In 2006, they decided to cooperate and create a new version of HTML. </a:t>
            </a:r>
            <a:endParaRPr lang="en-US" b="1" dirty="0" smtClean="0">
              <a:latin typeface="Arial" panose="020B0604020202020204" pitchFamily="34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F69D791-1FE7-4C2A-9EA9-D0B812E5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54" y="50986"/>
            <a:ext cx="820846" cy="8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82856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571A8CA3E18B44ACFE0AD4EB8285B1" ma:contentTypeVersion="11" ma:contentTypeDescription="Create a new document." ma:contentTypeScope="" ma:versionID="b12cb42a942974acd0f784b5119da35e">
  <xsd:schema xmlns:xsd="http://www.w3.org/2001/XMLSchema" xmlns:xs="http://www.w3.org/2001/XMLSchema" xmlns:p="http://schemas.microsoft.com/office/2006/metadata/properties" xmlns:ns2="aaeea00d-b0af-4d41-beaf-f78631db4817" xmlns:ns3="c0ed64b0-6a60-4244-affb-26b7fce0ff0f" targetNamespace="http://schemas.microsoft.com/office/2006/metadata/properties" ma:root="true" ma:fieldsID="0c0757e9b7a529ec246d2d55967efcc9" ns2:_="" ns3:_="">
    <xsd:import namespace="aaeea00d-b0af-4d41-beaf-f78631db4817"/>
    <xsd:import namespace="c0ed64b0-6a60-4244-affb-26b7fce0ff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Dateand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eea00d-b0af-4d41-beaf-f78631db48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DateandTime" ma:index="18" nillable="true" ma:displayName="Date and Time" ma:format="DateOnly" ma:internalName="Dateand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ed64b0-6a60-4244-affb-26b7fce0ff0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362d937-52c4-4f16-a659-78397a82b43c}" ma:internalName="TaxCatchAll" ma:showField="CatchAllData" ma:web="c0ed64b0-6a60-4244-affb-26b7fce0ff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eea00d-b0af-4d41-beaf-f78631db4817">
      <Terms xmlns="http://schemas.microsoft.com/office/infopath/2007/PartnerControls"/>
    </lcf76f155ced4ddcb4097134ff3c332f>
    <DateandTime xmlns="aaeea00d-b0af-4d41-beaf-f78631db4817" xsi:nil="true"/>
    <TaxCatchAll xmlns="c0ed64b0-6a60-4244-affb-26b7fce0ff0f" xsi:nil="true"/>
  </documentManagement>
</p:properties>
</file>

<file path=customXml/itemProps1.xml><?xml version="1.0" encoding="utf-8"?>
<ds:datastoreItem xmlns:ds="http://schemas.openxmlformats.org/officeDocument/2006/customXml" ds:itemID="{AFD3C885-A18C-47EB-9275-CC7E4148943C}"/>
</file>

<file path=customXml/itemProps2.xml><?xml version="1.0" encoding="utf-8"?>
<ds:datastoreItem xmlns:ds="http://schemas.openxmlformats.org/officeDocument/2006/customXml" ds:itemID="{FBFFCBC3-E85F-439F-87E1-D75B7C8DF057}"/>
</file>

<file path=customXml/itemProps3.xml><?xml version="1.0" encoding="utf-8"?>
<ds:datastoreItem xmlns:ds="http://schemas.openxmlformats.org/officeDocument/2006/customXml" ds:itemID="{AE53F0E5-CF67-42D6-AFAB-07BA43F3990C}"/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1534</Words>
  <Application>Microsoft Office PowerPoint</Application>
  <PresentationFormat>On-screen Show (16:9)</PresentationFormat>
  <Paragraphs>277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Roboto Condensed</vt:lpstr>
      <vt:lpstr>Roboto Condensed Light</vt:lpstr>
      <vt:lpstr>Arial</vt:lpstr>
      <vt:lpstr>Arvo</vt:lpstr>
      <vt:lpstr>Wingdings</vt:lpstr>
      <vt:lpstr>Courier New</vt:lpstr>
      <vt:lpstr>Salerio template</vt:lpstr>
      <vt:lpstr>HTML5 &amp; Css3 Day1</vt:lpstr>
      <vt:lpstr>Introduction</vt:lpstr>
      <vt:lpstr>PowerPoint Presentation</vt:lpstr>
      <vt:lpstr>What is XHTML ?</vt:lpstr>
      <vt:lpstr>What is XHTML ?</vt:lpstr>
      <vt:lpstr>What is Rules of XHTML ?</vt:lpstr>
      <vt:lpstr>PowerPoint Presentation</vt:lpstr>
      <vt:lpstr>What is HTML5?</vt:lpstr>
      <vt:lpstr>What is HTML5?</vt:lpstr>
      <vt:lpstr>HTML5….</vt:lpstr>
      <vt:lpstr>HTML5….</vt:lpstr>
      <vt:lpstr>HTML5 Meta Tag </vt:lpstr>
      <vt:lpstr>Charest….</vt:lpstr>
      <vt:lpstr>Charest….</vt:lpstr>
      <vt:lpstr>HTML5 Forms</vt:lpstr>
      <vt:lpstr>Required …</vt:lpstr>
      <vt:lpstr>Multiple and Pattern …</vt:lpstr>
      <vt:lpstr>Placeholder …</vt:lpstr>
      <vt:lpstr>Dates and Times …</vt:lpstr>
      <vt:lpstr>Dates and Times …</vt:lpstr>
      <vt:lpstr>Search …</vt:lpstr>
      <vt:lpstr>Color …</vt:lpstr>
      <vt:lpstr>Combo Boxes (datalist) …</vt:lpstr>
      <vt:lpstr>Telephone …</vt:lpstr>
      <vt:lpstr>Number  …</vt:lpstr>
      <vt:lpstr>Range  …</vt:lpstr>
      <vt:lpstr>Email  …</vt:lpstr>
      <vt:lpstr> Form Attributes …</vt:lpstr>
      <vt:lpstr>HTML 5 Semantic Elements </vt:lpstr>
      <vt:lpstr>Semantic Means….</vt:lpstr>
      <vt:lpstr>Why Semantic HTML is Important….</vt:lpstr>
      <vt:lpstr>Meter  …</vt:lpstr>
      <vt:lpstr>Progress …</vt:lpstr>
      <vt:lpstr>Progress …</vt:lpstr>
      <vt:lpstr>Mark …</vt:lpstr>
      <vt:lpstr>Time …</vt:lpstr>
      <vt:lpstr>HTML 5 Structural Elements </vt:lpstr>
      <vt:lpstr>Structural Elements  …</vt:lpstr>
      <vt:lpstr>Structural Elements  …</vt:lpstr>
      <vt:lpstr>Structural Elements  …</vt:lpstr>
      <vt:lpstr>Structural Elements  …</vt:lpstr>
      <vt:lpstr>Self Study</vt:lpstr>
      <vt:lpstr>HTML 5 Multimedia</vt:lpstr>
      <vt:lpstr>Multimedia …</vt:lpstr>
      <vt:lpstr>Multimedia …</vt:lpstr>
      <vt:lpstr>Multimedia 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</dc:title>
  <dc:creator>nawal zaki</dc:creator>
  <cp:lastModifiedBy>Nawal Zaki</cp:lastModifiedBy>
  <cp:revision>19</cp:revision>
  <dcterms:modified xsi:type="dcterms:W3CDTF">2021-12-24T01:45:15Z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0x010100C2571A8CA3E18B44ACFE0AD4EB8285B1</vt:lpwstr>
  </property>
</Properties>
</file>